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3" r:id="rId3"/>
    <p:sldId id="258" r:id="rId4"/>
    <p:sldId id="270" r:id="rId5"/>
    <p:sldId id="261" r:id="rId6"/>
    <p:sldId id="264" r:id="rId7"/>
    <p:sldId id="265" r:id="rId8"/>
    <p:sldId id="267" r:id="rId9"/>
    <p:sldId id="268" r:id="rId10"/>
    <p:sldId id="269" r:id="rId11"/>
    <p:sldId id="274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33"/>
    <a:srgbClr val="F2B800"/>
    <a:srgbClr val="BEC8E8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BE8250-249F-48A8-93D4-CC8F945979E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3240C7-8DCE-4069-ADEF-19B965D72C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1"/>
          </a:xfrm>
        </p:spPr>
        <p:txBody>
          <a:bodyPr/>
          <a:lstStyle/>
          <a:p>
            <a:r>
              <a:rPr lang="fr-FR" b="1" dirty="0" smtClean="0">
                <a:solidFill>
                  <a:srgbClr val="3399FF"/>
                </a:solidFill>
                <a:latin typeface="Broadway" pitchFamily="82" charset="0"/>
              </a:rPr>
              <a:t>Collège JEAN JAURES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179" y="2119313"/>
            <a:ext cx="3899004" cy="397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12844"/>
            <a:ext cx="70567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 Renforcer la motivation des élèves à étudier </a:t>
            </a:r>
            <a:r>
              <a:rPr lang="fr-FR" dirty="0" smtClean="0">
                <a:latin typeface="Comic Sans MS" pitchFamily="66" charset="0"/>
              </a:rPr>
              <a:t>pour obtenir plus de réussite pour tous: donner envie d’étudier, donner du sens aux apprentissages, développer leur engagement collégien </a:t>
            </a:r>
          </a:p>
          <a:p>
            <a:pPr>
              <a:buClr>
                <a:srgbClr val="FFC000"/>
              </a:buClr>
            </a:pPr>
            <a:endParaRPr lang="fr-FR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dirty="0" smtClean="0">
                <a:latin typeface="Comic Sans MS" pitchFamily="66" charset="0"/>
              </a:rPr>
              <a:t>  </a:t>
            </a:r>
            <a:r>
              <a:rPr lang="fr-FR" b="1" dirty="0" smtClean="0">
                <a:latin typeface="Comic Sans MS" pitchFamily="66" charset="0"/>
              </a:rPr>
              <a:t>Dynamiser le collège par le développement des projets </a:t>
            </a:r>
            <a:r>
              <a:rPr lang="fr-FR" dirty="0" smtClean="0">
                <a:latin typeface="Comic Sans MS" pitchFamily="66" charset="0"/>
              </a:rPr>
              <a:t>(projets d’élèves en vie scolaire , sorties culturelles, projets de classe) et par l’entrée dans le numérique : s’équiper, se former, pratiquer </a:t>
            </a:r>
          </a:p>
          <a:p>
            <a:pPr>
              <a:buClr>
                <a:srgbClr val="FFC000"/>
              </a:buClr>
            </a:pPr>
            <a:endParaRPr lang="fr-FR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 Coopération avec les familles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07704" y="980727"/>
            <a:ext cx="5112568" cy="72008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Broadway" pitchFamily="82" charset="0"/>
              </a:rPr>
              <a:t>Le Projet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Broadway" pitchFamily="82" charset="0"/>
              </a:rPr>
              <a:t> d’établissement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1284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fr-FR" b="1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 Ponctualité</a:t>
            </a:r>
            <a:endParaRPr lang="fr-FR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dirty="0" smtClean="0">
                <a:latin typeface="Comic Sans MS" pitchFamily="66" charset="0"/>
              </a:rPr>
              <a:t>   </a:t>
            </a:r>
            <a:r>
              <a:rPr lang="fr-FR" b="1" dirty="0" smtClean="0">
                <a:latin typeface="Comic Sans MS" pitchFamily="66" charset="0"/>
              </a:rPr>
              <a:t>Assiduité</a:t>
            </a:r>
            <a:endParaRPr lang="fr-FR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 Investissement régulier: apprentissage des leçons, devoirs faits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Un accompagnement durable des parents sur toute l’année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fr-FR" b="1" dirty="0" smtClean="0">
                <a:latin typeface="Comic Sans MS" pitchFamily="66" charset="0"/>
              </a:rPr>
              <a:t> Le lien parents-collège fort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07704" y="980727"/>
            <a:ext cx="5112568" cy="72008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Broadway" pitchFamily="82" charset="0"/>
              </a:rPr>
              <a:t> </a:t>
            </a:r>
            <a:r>
              <a:rPr lang="fr-FR" sz="2800" b="1" dirty="0" smtClean="0">
                <a:solidFill>
                  <a:srgbClr val="3399FF"/>
                </a:solidFill>
                <a:latin typeface="Broadway" pitchFamily="82" charset="0"/>
              </a:rPr>
              <a:t>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Broadway" pitchFamily="82" charset="0"/>
              </a:rPr>
              <a:t>es incontournables pour réussir!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08111"/>
          </a:xfrm>
        </p:spPr>
        <p:txBody>
          <a:bodyPr/>
          <a:lstStyle/>
          <a:p>
            <a:r>
              <a:rPr lang="fr-FR" b="1" dirty="0" smtClean="0">
                <a:solidFill>
                  <a:srgbClr val="3399FF"/>
                </a:solidFill>
                <a:latin typeface="Broadway" pitchFamily="82" charset="0"/>
              </a:rPr>
              <a:t>Collège JEAN JAURES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b="1" dirty="0" smtClean="0">
                <a:latin typeface="Comic Sans MS" pitchFamily="66" charset="0"/>
              </a:rPr>
              <a:t>Rentrée 2021: </a:t>
            </a:r>
          </a:p>
          <a:p>
            <a:pPr algn="ctr">
              <a:buNone/>
            </a:pPr>
            <a:r>
              <a:rPr lang="fr-FR" sz="3200" b="1" dirty="0" smtClean="0">
                <a:latin typeface="Comic Sans MS" pitchFamily="66" charset="0"/>
              </a:rPr>
              <a:t>16 divisions, 425 élèves</a:t>
            </a:r>
          </a:p>
          <a:p>
            <a:r>
              <a:rPr lang="fr-FR" dirty="0" smtClean="0">
                <a:latin typeface="Comic Sans MS" pitchFamily="66" charset="0"/>
              </a:rPr>
              <a:t>4 classes de 6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4 classes de 5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4 classes de 4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</a:t>
            </a:r>
          </a:p>
          <a:p>
            <a:r>
              <a:rPr lang="fr-FR" dirty="0" smtClean="0">
                <a:latin typeface="Comic Sans MS" pitchFamily="66" charset="0"/>
              </a:rPr>
              <a:t>4 classes de 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1 dispositif UPE2A, 1 dispositif ULIS</a:t>
            </a:r>
          </a:p>
          <a:p>
            <a:r>
              <a:rPr lang="fr-FR" dirty="0" smtClean="0">
                <a:latin typeface="Comic Sans MS" pitchFamily="66" charset="0"/>
              </a:rPr>
              <a:t>1 section Tennis, 1 section théâtre/danse, 1 section euro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91680" y="980727"/>
            <a:ext cx="5688632" cy="792089"/>
          </a:xfrm>
          <a:ln w="6350">
            <a:solidFill>
              <a:srgbClr val="FF9933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srgbClr val="FF9933">
                <a:alpha val="40000"/>
              </a:srgbClr>
            </a:outerShdw>
            <a:softEdge rad="127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3399FF"/>
                </a:solidFill>
                <a:latin typeface="Broadway" pitchFamily="82" charset="0"/>
              </a:rPr>
              <a:t>Une communauté éducative</a:t>
            </a:r>
            <a:endParaRPr lang="fr-FR" sz="2800" b="1" dirty="0">
              <a:solidFill>
                <a:srgbClr val="3399FF"/>
              </a:solidFill>
              <a:latin typeface="Broadway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3600400" cy="41044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</a:pPr>
            <a:r>
              <a:rPr lang="fr-FR" sz="1900" dirty="0" smtClean="0">
                <a:latin typeface="Comic Sans MS" pitchFamily="66" charset="0"/>
                <a:ea typeface="Calibri"/>
                <a:cs typeface="Times New Roman"/>
              </a:rPr>
              <a:t>35 professeurs</a:t>
            </a:r>
            <a:endParaRPr lang="fr-FR" sz="19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</a:pPr>
            <a:r>
              <a:rPr lang="fr-FR" sz="1900" dirty="0">
                <a:latin typeface="Comic Sans MS" pitchFamily="66" charset="0"/>
                <a:ea typeface="Calibri"/>
                <a:cs typeface="Times New Roman"/>
              </a:rPr>
              <a:t>1 </a:t>
            </a:r>
            <a:r>
              <a:rPr lang="fr-FR" sz="1900" dirty="0" smtClean="0">
                <a:latin typeface="Comic Sans MS" pitchFamily="66" charset="0"/>
                <a:ea typeface="Calibri"/>
                <a:cs typeface="Times New Roman"/>
              </a:rPr>
              <a:t>professeure </a:t>
            </a:r>
            <a:r>
              <a:rPr lang="fr-FR" sz="1900" dirty="0">
                <a:latin typeface="Comic Sans MS" pitchFamily="66" charset="0"/>
                <a:ea typeface="Calibri"/>
                <a:cs typeface="Times New Roman"/>
              </a:rPr>
              <a:t>documentaliste en charge de l’animation du </a:t>
            </a:r>
            <a:r>
              <a:rPr lang="fr-FR" sz="1900" dirty="0" smtClean="0">
                <a:latin typeface="Comic Sans MS" pitchFamily="66" charset="0"/>
                <a:ea typeface="Calibri"/>
                <a:cs typeface="Times New Roman"/>
              </a:rPr>
              <a:t>CDI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None/>
            </a:pPr>
            <a:endParaRPr lang="fr-FR" sz="19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buClr>
                <a:srgbClr val="FFC000"/>
              </a:buClr>
            </a:pPr>
            <a:r>
              <a:rPr lang="fr-FR" sz="1900" dirty="0">
                <a:latin typeface="Comic Sans MS" pitchFamily="66" charset="0"/>
              </a:rPr>
              <a:t>1 CPE, </a:t>
            </a:r>
            <a:r>
              <a:rPr lang="fr-FR" sz="1900" dirty="0" smtClean="0">
                <a:latin typeface="Comic Sans MS" pitchFamily="66" charset="0"/>
              </a:rPr>
              <a:t>Conseiller Principal d’Education: M. Blattes</a:t>
            </a:r>
            <a:endParaRPr lang="fr-FR" sz="19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900" dirty="0">
                <a:latin typeface="Comic Sans MS" pitchFamily="66" charset="0"/>
              </a:rPr>
              <a:t>6</a:t>
            </a:r>
            <a:r>
              <a:rPr lang="fr-FR" sz="1900" dirty="0" smtClean="0">
                <a:latin typeface="Comic Sans MS" pitchFamily="66" charset="0"/>
              </a:rPr>
              <a:t> </a:t>
            </a:r>
            <a:r>
              <a:rPr lang="fr-FR" sz="1900" dirty="0">
                <a:latin typeface="Comic Sans MS" pitchFamily="66" charset="0"/>
              </a:rPr>
              <a:t>assistants d’éducation chargés de la surveillance, </a:t>
            </a:r>
            <a:endParaRPr lang="fr-FR" sz="1900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900" dirty="0" smtClean="0">
                <a:latin typeface="Comic Sans MS" pitchFamily="66" charset="0"/>
              </a:rPr>
              <a:t>1 psy EN: Mme Hallopeau</a:t>
            </a:r>
            <a:endParaRPr lang="fr-FR" sz="1900" dirty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63440" y="1988840"/>
            <a:ext cx="3724984" cy="3735685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1900" dirty="0">
                <a:latin typeface="Comic Sans MS" pitchFamily="66" charset="0"/>
              </a:rPr>
              <a:t> </a:t>
            </a:r>
            <a:r>
              <a:rPr lang="fr-FR" sz="1900" dirty="0" smtClean="0">
                <a:latin typeface="Comic Sans MS" pitchFamily="66" charset="0"/>
              </a:rPr>
              <a:t>La Direction</a:t>
            </a:r>
            <a:r>
              <a:rPr lang="fr-FR" sz="1900" dirty="0">
                <a:latin typeface="Comic Sans MS" pitchFamily="66" charset="0"/>
              </a:rPr>
              <a:t> </a:t>
            </a:r>
            <a:r>
              <a:rPr lang="fr-FR" sz="1900" dirty="0" smtClean="0"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fr-FR" sz="1900" dirty="0">
                <a:latin typeface="Comic Sans MS" pitchFamily="66" charset="0"/>
              </a:rPr>
              <a:t> </a:t>
            </a:r>
            <a:r>
              <a:rPr lang="fr-FR" sz="1900" dirty="0" smtClean="0">
                <a:latin typeface="Comic Sans MS" pitchFamily="66" charset="0"/>
              </a:rPr>
              <a:t> Mme </a:t>
            </a:r>
            <a:r>
              <a:rPr lang="fr-FR" sz="1900" dirty="0">
                <a:latin typeface="Comic Sans MS" pitchFamily="66" charset="0"/>
              </a:rPr>
              <a:t>Forestier, </a:t>
            </a:r>
            <a:r>
              <a:rPr lang="fr-FR" sz="1900" dirty="0" smtClean="0">
                <a:latin typeface="Comic Sans MS" pitchFamily="66" charset="0"/>
              </a:rPr>
              <a:t>principale</a:t>
            </a:r>
          </a:p>
          <a:p>
            <a:pPr marL="0" indent="0">
              <a:buNone/>
            </a:pPr>
            <a:r>
              <a:rPr lang="fr-FR" sz="1900" dirty="0" smtClean="0">
                <a:latin typeface="Comic Sans MS" pitchFamily="66" charset="0"/>
              </a:rPr>
              <a:t>M. </a:t>
            </a:r>
            <a:r>
              <a:rPr lang="fr-FR" sz="1900" dirty="0" err="1" smtClean="0">
                <a:latin typeface="Comic Sans MS" pitchFamily="66" charset="0"/>
              </a:rPr>
              <a:t>Schüler</a:t>
            </a:r>
            <a:r>
              <a:rPr lang="fr-FR" sz="1900" dirty="0" smtClean="0">
                <a:latin typeface="Comic Sans MS" pitchFamily="66" charset="0"/>
              </a:rPr>
              <a:t>, principal adjoint</a:t>
            </a:r>
          </a:p>
          <a:p>
            <a:pPr marL="0" indent="0">
              <a:buNone/>
            </a:pPr>
            <a:endParaRPr lang="fr-FR" sz="19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900" dirty="0">
                <a:latin typeface="Comic Sans MS" pitchFamily="66" charset="0"/>
              </a:rPr>
              <a:t>1 Gestionnaire </a:t>
            </a:r>
            <a:r>
              <a:rPr lang="fr-FR" sz="1900" dirty="0" smtClean="0">
                <a:latin typeface="Comic Sans MS" pitchFamily="66" charset="0"/>
              </a:rPr>
              <a:t>: </a:t>
            </a:r>
            <a:r>
              <a:rPr lang="fr-FR" sz="1900" dirty="0">
                <a:latin typeface="Comic Sans MS" pitchFamily="66" charset="0"/>
              </a:rPr>
              <a:t>Mme </a:t>
            </a:r>
            <a:r>
              <a:rPr lang="fr-FR" sz="1900" dirty="0" smtClean="0">
                <a:latin typeface="Comic Sans MS" pitchFamily="66" charset="0"/>
              </a:rPr>
              <a:t>Huvenoit</a:t>
            </a:r>
          </a:p>
          <a:p>
            <a:pPr>
              <a:buNone/>
            </a:pPr>
            <a:endParaRPr lang="fr-FR" sz="19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900" dirty="0" smtClean="0">
                <a:latin typeface="Comic Sans MS" pitchFamily="66" charset="0"/>
              </a:rPr>
              <a:t>1 </a:t>
            </a:r>
            <a:r>
              <a:rPr lang="fr-FR" sz="1900" dirty="0">
                <a:latin typeface="Comic Sans MS" pitchFamily="66" charset="0"/>
              </a:rPr>
              <a:t>infirmière </a:t>
            </a:r>
            <a:r>
              <a:rPr lang="fr-FR" sz="1900" dirty="0" smtClean="0">
                <a:latin typeface="Comic Sans MS" pitchFamily="66" charset="0"/>
              </a:rPr>
              <a:t>2jours par semaine: Mme Bruel</a:t>
            </a:r>
          </a:p>
          <a:p>
            <a:pPr>
              <a:buClr>
                <a:srgbClr val="FFC000"/>
              </a:buClr>
            </a:pPr>
            <a:r>
              <a:rPr lang="fr-FR" sz="1900" dirty="0" smtClean="0">
                <a:latin typeface="Comic Sans MS" pitchFamily="66" charset="0"/>
              </a:rPr>
              <a:t>1 assistante sociale: Mme </a:t>
            </a:r>
            <a:r>
              <a:rPr lang="fr-FR" sz="1900" dirty="0" err="1" smtClean="0">
                <a:latin typeface="Comic Sans MS" pitchFamily="66" charset="0"/>
              </a:rPr>
              <a:t>Suanez</a:t>
            </a:r>
            <a:endParaRPr lang="fr-FR" sz="1900" dirty="0">
              <a:latin typeface="Comic Sans MS" pitchFamily="66" charset="0"/>
            </a:endParaRP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9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192688" cy="792088"/>
          </a:xfr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fr-FR" sz="31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fr-FR" sz="310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fr-FR" sz="31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fr-FR" sz="2700" b="1" dirty="0" smtClean="0">
                <a:solidFill>
                  <a:srgbClr val="3399FF"/>
                </a:solidFill>
                <a:latin typeface="Broadway" pitchFamily="82" charset="0"/>
              </a:rPr>
              <a:t>Les disciplines enseignées en 6</a:t>
            </a:r>
            <a:r>
              <a:rPr lang="fr-FR" sz="2700" b="1" baseline="30000" dirty="0" smtClean="0">
                <a:solidFill>
                  <a:srgbClr val="3399FF"/>
                </a:solidFill>
                <a:latin typeface="Broadway" pitchFamily="82" charset="0"/>
              </a:rPr>
              <a:t>ème</a:t>
            </a:r>
            <a:r>
              <a:rPr lang="fr-FR" sz="2700" b="1" dirty="0" smtClean="0">
                <a:solidFill>
                  <a:srgbClr val="3399FF"/>
                </a:solidFill>
                <a:latin typeface="Broadway" pitchFamily="82" charset="0"/>
              </a:rPr>
              <a:t> </a:t>
            </a:r>
            <a:r>
              <a:rPr lang="fr-FR" sz="2700" b="1" dirty="0" smtClean="0">
                <a:latin typeface="Broadway" pitchFamily="82" charset="0"/>
              </a:rPr>
              <a:t/>
            </a:r>
            <a:br>
              <a:rPr lang="fr-FR" sz="2700" b="1" dirty="0" smtClean="0">
                <a:latin typeface="Broadway" pitchFamily="82" charset="0"/>
              </a:rPr>
            </a:br>
            <a:r>
              <a:rPr lang="fr-FR" sz="3100" dirty="0">
                <a:latin typeface="Comic Sans MS" pitchFamily="66" charset="0"/>
              </a:rPr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536504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Français :4,5h 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(1heure en ½ groupe par semaine)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Mathématiques :4,5h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 (1heure en ½ groupe par semaine)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Histoire-géographie :3h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Anglais : 4h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SVT: 	1,5h 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(1 </a:t>
            </a:r>
            <a:r>
              <a:rPr lang="fr-FR" sz="7200" dirty="0">
                <a:solidFill>
                  <a:srgbClr val="3399FF"/>
                </a:solidFill>
                <a:latin typeface="Comic Sans MS" pitchFamily="66" charset="0"/>
              </a:rPr>
              <a:t>heure en ½ 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groupe par quinzaine)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Technologie :	1,5h</a:t>
            </a:r>
            <a:r>
              <a:rPr lang="fr-FR" sz="8800" dirty="0" smtClean="0">
                <a:solidFill>
                  <a:srgbClr val="3399FF"/>
                </a:solidFill>
                <a:latin typeface="Comic Sans MS" pitchFamily="66" charset="0"/>
              </a:rPr>
              <a:t> (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1 heure en ½ groupe par quinzaine</a:t>
            </a:r>
            <a:r>
              <a:rPr lang="fr-FR" sz="8800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endParaRPr lang="fr-FR" sz="7200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Physique-chimie: 1 h 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Education musicale :1h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Arts Plastiques:1h</a:t>
            </a:r>
          </a:p>
          <a:p>
            <a:pPr>
              <a:buClr>
                <a:srgbClr val="FFC000"/>
              </a:buClr>
            </a:pPr>
            <a:r>
              <a:rPr lang="fr-FR" sz="7200" dirty="0" smtClean="0">
                <a:latin typeface="Comic Sans MS" pitchFamily="66" charset="0"/>
              </a:rPr>
              <a:t>EPS : 	4h</a:t>
            </a:r>
            <a:endParaRPr lang="fr-FR" sz="72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8000" dirty="0" smtClean="0">
                <a:solidFill>
                  <a:srgbClr val="3399FF"/>
                </a:solidFill>
                <a:latin typeface="Comic Sans MS" pitchFamily="66" charset="0"/>
              </a:rPr>
              <a:t>Accompagnement personnalisé</a:t>
            </a: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: réparti</a:t>
            </a:r>
          </a:p>
          <a:p>
            <a:pPr>
              <a:buClr>
                <a:srgbClr val="FFC000"/>
              </a:buClr>
              <a:buNone/>
            </a:pPr>
            <a:r>
              <a:rPr lang="fr-FR" sz="7200" dirty="0" smtClean="0">
                <a:solidFill>
                  <a:srgbClr val="3399FF"/>
                </a:solidFill>
                <a:latin typeface="Comic Sans MS" pitchFamily="66" charset="0"/>
              </a:rPr>
              <a:t>    entre le français, les mathématiques et les sciences.</a:t>
            </a:r>
          </a:p>
          <a:p>
            <a:endParaRPr lang="fr-FR" sz="8000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8000" dirty="0" smtClean="0">
                <a:latin typeface="Comic Sans MS" pitchFamily="66" charset="0"/>
              </a:rPr>
              <a:t>Soit  26 heures par semaine</a:t>
            </a:r>
          </a:p>
          <a:p>
            <a:pPr>
              <a:buNone/>
            </a:pP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0207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fr-FR" dirty="0" smtClean="0">
                <a:latin typeface="Comic Sans MS" pitchFamily="66" charset="0"/>
              </a:rPr>
              <a:t>Choix de la LV2 en 5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fr-FR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2000" dirty="0" smtClean="0">
                <a:latin typeface="Comic Sans MS" pitchFamily="66" charset="0"/>
              </a:rPr>
              <a:t>Allemand ou espagnol: 2,5h  </a:t>
            </a:r>
            <a:r>
              <a:rPr lang="fr-FR" sz="2000" dirty="0" smtClean="0">
                <a:solidFill>
                  <a:srgbClr val="3399FF"/>
                </a:solidFill>
                <a:latin typeface="Comic Sans MS" pitchFamily="66" charset="0"/>
              </a:rPr>
              <a:t>(2,5h en 4</a:t>
            </a:r>
            <a:r>
              <a:rPr lang="fr-FR" sz="2000" baseline="30000" dirty="0" smtClean="0">
                <a:solidFill>
                  <a:srgbClr val="3399FF"/>
                </a:solidFill>
                <a:latin typeface="Comic Sans MS" pitchFamily="66" charset="0"/>
              </a:rPr>
              <a:t>ème</a:t>
            </a:r>
            <a:r>
              <a:rPr lang="fr-FR" sz="2000" dirty="0" smtClean="0">
                <a:solidFill>
                  <a:srgbClr val="3399FF"/>
                </a:solidFill>
                <a:latin typeface="Comic Sans MS" pitchFamily="66" charset="0"/>
              </a:rPr>
              <a:t> et en 3</a:t>
            </a:r>
            <a:r>
              <a:rPr lang="fr-FR" sz="2000" baseline="30000" dirty="0" smtClean="0">
                <a:solidFill>
                  <a:srgbClr val="3399FF"/>
                </a:solidFill>
                <a:latin typeface="Comic Sans MS" pitchFamily="66" charset="0"/>
              </a:rPr>
              <a:t>ème</a:t>
            </a:r>
            <a:r>
              <a:rPr lang="fr-FR" sz="2000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endParaRPr lang="fr-FR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buClr>
                <a:srgbClr val="FFC000"/>
              </a:buClr>
              <a:buNone/>
            </a:pPr>
            <a:r>
              <a:rPr lang="fr-FR" sz="1800" dirty="0" smtClean="0">
                <a:latin typeface="Comic Sans MS" pitchFamily="66" charset="0"/>
              </a:rPr>
              <a:t>		 </a:t>
            </a:r>
          </a:p>
          <a:p>
            <a:pPr lvl="1">
              <a:buClr>
                <a:srgbClr val="FFC000"/>
              </a:buClr>
              <a:buNone/>
            </a:pPr>
            <a:r>
              <a:rPr lang="fr-FR" sz="1800" dirty="0" smtClean="0">
                <a:solidFill>
                  <a:srgbClr val="FFC000"/>
                </a:solidFill>
                <a:latin typeface="Comic Sans MS" pitchFamily="66" charset="0"/>
              </a:rPr>
              <a:t>		</a:t>
            </a:r>
            <a:r>
              <a:rPr lang="fr-FR" sz="2400" dirty="0" smtClean="0">
                <a:latin typeface="Comic Sans MS" pitchFamily="66" charset="0"/>
              </a:rPr>
              <a:t>Le latin</a:t>
            </a:r>
            <a:endParaRPr lang="fr-FR" sz="24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2000" dirty="0">
                <a:latin typeface="Comic Sans MS" pitchFamily="66" charset="0"/>
              </a:rPr>
              <a:t>Latin : </a:t>
            </a:r>
            <a:r>
              <a:rPr lang="fr-FR" sz="2000" dirty="0" smtClean="0">
                <a:latin typeface="Comic Sans MS" pitchFamily="66" charset="0"/>
              </a:rPr>
              <a:t>1h </a:t>
            </a:r>
            <a:r>
              <a:rPr lang="fr-FR" sz="2000" dirty="0">
                <a:latin typeface="Comic Sans MS" pitchFamily="66" charset="0"/>
              </a:rPr>
              <a:t>en 5</a:t>
            </a:r>
            <a:r>
              <a:rPr lang="fr-FR" sz="2000" baseline="30000" dirty="0">
                <a:latin typeface="Comic Sans MS" pitchFamily="66" charset="0"/>
              </a:rPr>
              <a:t>ème</a:t>
            </a:r>
            <a:r>
              <a:rPr lang="fr-FR" sz="2000" dirty="0">
                <a:latin typeface="Comic Sans MS" pitchFamily="66" charset="0"/>
              </a:rPr>
              <a:t>, </a:t>
            </a:r>
            <a:r>
              <a:rPr lang="fr-FR" sz="2000" dirty="0" smtClean="0">
                <a:latin typeface="Comic Sans MS" pitchFamily="66" charset="0"/>
              </a:rPr>
              <a:t>2h </a:t>
            </a:r>
            <a:r>
              <a:rPr lang="fr-FR" sz="2000" dirty="0">
                <a:latin typeface="Comic Sans MS" pitchFamily="66" charset="0"/>
              </a:rPr>
              <a:t>en 4</a:t>
            </a:r>
            <a:r>
              <a:rPr lang="fr-FR" sz="2000" baseline="30000" dirty="0">
                <a:latin typeface="Comic Sans MS" pitchFamily="66" charset="0"/>
              </a:rPr>
              <a:t>ème</a:t>
            </a:r>
            <a:r>
              <a:rPr lang="fr-FR" sz="2000" dirty="0">
                <a:latin typeface="Comic Sans MS" pitchFamily="66" charset="0"/>
              </a:rPr>
              <a:t>, </a:t>
            </a:r>
            <a:r>
              <a:rPr lang="fr-FR" sz="2000" dirty="0" smtClean="0">
                <a:latin typeface="Comic Sans MS" pitchFamily="66" charset="0"/>
              </a:rPr>
              <a:t>2h </a:t>
            </a:r>
            <a:r>
              <a:rPr lang="fr-FR" sz="2000" dirty="0">
                <a:latin typeface="Comic Sans MS" pitchFamily="66" charset="0"/>
              </a:rPr>
              <a:t>en 3</a:t>
            </a:r>
            <a:r>
              <a:rPr lang="fr-FR" sz="2000" baseline="30000" dirty="0">
                <a:latin typeface="Comic Sans MS" pitchFamily="66" charset="0"/>
              </a:rPr>
              <a:t>ème</a:t>
            </a:r>
            <a:r>
              <a:rPr lang="fr-FR" sz="2000" dirty="0">
                <a:latin typeface="Comic Sans MS" pitchFamily="66" charset="0"/>
              </a:rPr>
              <a:t> </a:t>
            </a:r>
            <a:endParaRPr lang="fr-FR" sz="2000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endParaRPr lang="fr-FR" sz="2000" dirty="0" smtClean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2000" dirty="0" smtClean="0">
                <a:latin typeface="Comic Sans MS" pitchFamily="66" charset="0"/>
              </a:rPr>
              <a:t>Section anglais euro en 4</a:t>
            </a:r>
            <a:r>
              <a:rPr lang="fr-FR" sz="2000" baseline="30000" dirty="0" smtClean="0">
                <a:latin typeface="Comic Sans MS" pitchFamily="66" charset="0"/>
              </a:rPr>
              <a:t>ème</a:t>
            </a:r>
            <a:r>
              <a:rPr lang="fr-FR" sz="2000" dirty="0" smtClean="0">
                <a:latin typeface="Comic Sans MS" pitchFamily="66" charset="0"/>
              </a:rPr>
              <a:t> et 3</a:t>
            </a:r>
            <a:r>
              <a:rPr lang="fr-FR" sz="2000" baseline="30000" dirty="0" smtClean="0">
                <a:latin typeface="Comic Sans MS" pitchFamily="66" charset="0"/>
              </a:rPr>
              <a:t>ème</a:t>
            </a:r>
            <a:r>
              <a:rPr lang="fr-FR" sz="2000" dirty="0" smtClean="0">
                <a:latin typeface="Comic Sans MS" pitchFamily="66" charset="0"/>
              </a:rPr>
              <a:t> </a:t>
            </a:r>
            <a:endParaRPr lang="fr-FR" sz="2000" dirty="0">
              <a:latin typeface="Comic Sans MS" pitchFamily="66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fr-FR" sz="2000" dirty="0">
              <a:latin typeface="Comic Sans MS" pitchFamily="66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51720" y="908720"/>
            <a:ext cx="5112568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Les options possibles</a:t>
            </a:r>
          </a:p>
          <a:p>
            <a:pPr algn="ctr"/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 au collège  Jean Jaurès</a:t>
            </a:r>
            <a:endParaRPr lang="fr-FR" sz="2400" b="1" dirty="0">
              <a:solidFill>
                <a:srgbClr val="3399FF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616624" cy="64807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3399FF"/>
                </a:solidFill>
                <a:latin typeface="Broadway" pitchFamily="82" charset="0"/>
              </a:rPr>
              <a:t>Les horaires </a:t>
            </a:r>
            <a:endParaRPr lang="fr-FR" sz="3200" b="1" dirty="0">
              <a:solidFill>
                <a:srgbClr val="3399FF"/>
              </a:solidFill>
              <a:latin typeface="Broadway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1800" b="1" dirty="0">
                <a:latin typeface="Comic Sans MS" pitchFamily="66" charset="0"/>
              </a:rPr>
              <a:t>Les cours</a:t>
            </a:r>
          </a:p>
          <a:p>
            <a:pPr marL="0" indent="0">
              <a:buClr>
                <a:srgbClr val="FFC000"/>
              </a:buClr>
              <a:buNone/>
            </a:pPr>
            <a:endParaRPr lang="fr-FR" sz="18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7h50</a:t>
            </a:r>
            <a:r>
              <a:rPr lang="fr-FR" sz="1800" dirty="0">
                <a:latin typeface="Comic Sans MS" pitchFamily="66" charset="0"/>
              </a:rPr>
              <a:t>:  </a:t>
            </a:r>
            <a:r>
              <a:rPr lang="fr-FR" sz="1800" dirty="0" smtClean="0">
                <a:latin typeface="Comic Sans MS" pitchFamily="66" charset="0"/>
              </a:rPr>
              <a:t> ouverture </a:t>
            </a:r>
            <a:r>
              <a:rPr lang="fr-FR" sz="1800" dirty="0">
                <a:latin typeface="Comic Sans MS" pitchFamily="66" charset="0"/>
              </a:rPr>
              <a:t>du collège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8h05:  début </a:t>
            </a:r>
            <a:r>
              <a:rPr lang="fr-FR" sz="1800" dirty="0">
                <a:latin typeface="Comic Sans MS" pitchFamily="66" charset="0"/>
              </a:rPr>
              <a:t>des cours </a:t>
            </a:r>
            <a:r>
              <a:rPr lang="fr-FR" sz="1800" dirty="0" smtClean="0">
                <a:latin typeface="Comic Sans MS" pitchFamily="66" charset="0"/>
              </a:rPr>
              <a:t>, des séances de 55 minutes</a:t>
            </a:r>
            <a:endParaRPr lang="fr-FR" sz="18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>
                <a:latin typeface="Comic Sans MS" pitchFamily="66" charset="0"/>
              </a:rPr>
              <a:t>16h :   </a:t>
            </a:r>
            <a:r>
              <a:rPr lang="fr-FR" sz="1800" dirty="0" smtClean="0">
                <a:latin typeface="Comic Sans MS" pitchFamily="66" charset="0"/>
              </a:rPr>
              <a:t> fin </a:t>
            </a:r>
            <a:r>
              <a:rPr lang="fr-FR" sz="1800" dirty="0">
                <a:latin typeface="Comic Sans MS" pitchFamily="66" charset="0"/>
              </a:rPr>
              <a:t>des cours pour les </a:t>
            </a:r>
            <a:r>
              <a:rPr lang="fr-FR" sz="1800" dirty="0" smtClean="0">
                <a:latin typeface="Comic Sans MS" pitchFamily="66" charset="0"/>
              </a:rPr>
              <a:t>6</a:t>
            </a:r>
            <a:r>
              <a:rPr lang="fr-FR" sz="1800" baseline="30000" dirty="0" smtClean="0">
                <a:latin typeface="Comic Sans MS" pitchFamily="66" charset="0"/>
              </a:rPr>
              <a:t>ème</a:t>
            </a:r>
            <a:r>
              <a:rPr lang="fr-FR" sz="1800" dirty="0" smtClean="0">
                <a:latin typeface="Comic Sans MS" pitchFamily="66" charset="0"/>
              </a:rPr>
              <a:t> </a:t>
            </a:r>
            <a:r>
              <a:rPr lang="fr-FR" sz="1000" dirty="0" smtClean="0">
                <a:latin typeface="Comic Sans MS" pitchFamily="66" charset="0"/>
              </a:rPr>
              <a:t>(</a:t>
            </a:r>
            <a:r>
              <a:rPr lang="fr-FR" sz="1200" dirty="0" smtClean="0">
                <a:latin typeface="Comic Sans MS" pitchFamily="66" charset="0"/>
              </a:rPr>
              <a:t>dans la mesure du possible</a:t>
            </a:r>
            <a:r>
              <a:rPr lang="fr-FR" sz="1000" dirty="0" smtClean="0">
                <a:latin typeface="Comic Sans MS" pitchFamily="66" charset="0"/>
              </a:rPr>
              <a:t>)</a:t>
            </a:r>
            <a:endParaRPr lang="fr-FR" sz="10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12h15 ou 13h15: fin des cours </a:t>
            </a:r>
            <a:r>
              <a:rPr lang="fr-FR" sz="1800" dirty="0">
                <a:latin typeface="Comic Sans MS" pitchFamily="66" charset="0"/>
              </a:rPr>
              <a:t>le </a:t>
            </a:r>
            <a:r>
              <a:rPr lang="fr-FR" sz="1800" dirty="0" smtClean="0">
                <a:latin typeface="Comic Sans MS" pitchFamily="66" charset="0"/>
              </a:rPr>
              <a:t>mercredi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Fermeture du collège à 18h,   17h le vendredi</a:t>
            </a:r>
            <a:endParaRPr lang="fr-FR" sz="18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endParaRPr lang="fr-FR" sz="18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>
                <a:latin typeface="Comic Sans MS" pitchFamily="66" charset="0"/>
              </a:rPr>
              <a:t>Semaine </a:t>
            </a:r>
            <a:r>
              <a:rPr lang="fr-FR" sz="1800" dirty="0" smtClean="0">
                <a:latin typeface="Comic Sans MS" pitchFamily="66" charset="0"/>
              </a:rPr>
              <a:t>Paire (P)/ </a:t>
            </a:r>
            <a:r>
              <a:rPr lang="fr-FR" sz="1800" dirty="0">
                <a:latin typeface="Comic Sans MS" pitchFamily="66" charset="0"/>
              </a:rPr>
              <a:t>Semaine </a:t>
            </a:r>
            <a:r>
              <a:rPr lang="fr-FR" sz="1800" dirty="0" smtClean="0">
                <a:latin typeface="Comic Sans MS" pitchFamily="66" charset="0"/>
              </a:rPr>
              <a:t>Impaire (I)</a:t>
            </a:r>
            <a:endParaRPr lang="fr-FR" sz="1800" dirty="0">
              <a:latin typeface="Comic Sans MS" pitchFamily="66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5656" y="908719"/>
            <a:ext cx="6264696" cy="79208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L’adaptation des élèves de 6</a:t>
            </a:r>
            <a:r>
              <a:rPr lang="fr-FR" sz="2400" b="1" baseline="30000" dirty="0" smtClean="0">
                <a:solidFill>
                  <a:srgbClr val="3399FF"/>
                </a:solidFill>
                <a:latin typeface="Broadway" pitchFamily="82" charset="0"/>
              </a:rPr>
              <a:t>ème</a:t>
            </a:r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 </a:t>
            </a:r>
            <a:endParaRPr lang="fr-FR" sz="2400" b="1" dirty="0">
              <a:solidFill>
                <a:srgbClr val="3399FF"/>
              </a:solidFill>
              <a:latin typeface="Broadway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6805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Comic Sans MS" pitchFamily="66" charset="0"/>
              </a:rPr>
              <a:t>L’intégration en 6</a:t>
            </a:r>
            <a:r>
              <a:rPr lang="fr-FR" sz="1800" baseline="30000" dirty="0" smtClean="0">
                <a:latin typeface="Comic Sans MS" pitchFamily="66" charset="0"/>
              </a:rPr>
              <a:t>ème</a:t>
            </a:r>
            <a:r>
              <a:rPr lang="fr-FR" sz="1800" dirty="0" smtClean="0">
                <a:latin typeface="Comic Sans MS" pitchFamily="66" charset="0"/>
              </a:rPr>
              <a:t> sera accompagnée: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Jour spécial de rentrée 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Un assistant d’éducation référent + un parrain </a:t>
            </a:r>
            <a:r>
              <a:rPr lang="fr-FR" sz="1600" dirty="0" smtClean="0">
                <a:latin typeface="Comic Sans MS" pitchFamily="66" charset="0"/>
              </a:rPr>
              <a:t>de 3</a:t>
            </a:r>
            <a:r>
              <a:rPr lang="fr-FR" sz="1600" baseline="30000" dirty="0" smtClean="0">
                <a:latin typeface="Comic Sans MS" pitchFamily="66" charset="0"/>
              </a:rPr>
              <a:t>ème</a:t>
            </a:r>
            <a:r>
              <a:rPr lang="fr-FR" sz="1600" dirty="0" smtClean="0">
                <a:latin typeface="Comic Sans MS" pitchFamily="66" charset="0"/>
              </a:rPr>
              <a:t> ou 4</a:t>
            </a:r>
            <a:r>
              <a:rPr lang="fr-FR" sz="1600" baseline="30000" dirty="0" smtClean="0">
                <a:latin typeface="Comic Sans MS" pitchFamily="66" charset="0"/>
              </a:rPr>
              <a:t>ème</a:t>
            </a:r>
            <a:r>
              <a:rPr lang="fr-FR" sz="1600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Des sorties d’intégration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matinée portes ouvertes: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fr-F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2000" b="1" u="sng" dirty="0" smtClean="0">
                <a:latin typeface="Comic Sans MS" pitchFamily="66" charset="0"/>
              </a:rPr>
              <a:t>Pendant l’année</a:t>
            </a:r>
            <a:endParaRPr lang="fr-FR" sz="2000" b="1" u="sng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De </a:t>
            </a:r>
            <a:r>
              <a:rPr lang="fr-FR" sz="1800" dirty="0">
                <a:latin typeface="Comic Sans MS" pitchFamily="66" charset="0"/>
              </a:rPr>
              <a:t>l’aide aux devoirs à partir de mi-septembre de 16h à 17h pour les élèves dont les </a:t>
            </a:r>
            <a:r>
              <a:rPr lang="fr-FR" sz="1800" dirty="0" smtClean="0">
                <a:latin typeface="Comic Sans MS" pitchFamily="66" charset="0"/>
              </a:rPr>
              <a:t>familles </a:t>
            </a:r>
            <a:r>
              <a:rPr lang="fr-FR" sz="1800" dirty="0">
                <a:latin typeface="Comic Sans MS" pitchFamily="66" charset="0"/>
              </a:rPr>
              <a:t>en feront la demande</a:t>
            </a:r>
            <a:r>
              <a:rPr lang="fr-FR" sz="1800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Un carnet de correspondance dématérialisé</a:t>
            </a:r>
          </a:p>
          <a:p>
            <a:pPr>
              <a:buClr>
                <a:srgbClr val="FFC000"/>
              </a:buClr>
            </a:pPr>
            <a:r>
              <a:rPr lang="fr-FR" sz="1800" b="1" dirty="0" smtClean="0">
                <a:latin typeface="Comic Sans MS" pitchFamily="66" charset="0"/>
              </a:rPr>
              <a:t>OZE, plateforme numérique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Du soutien scolaire: ENSEIGNO, D’COL</a:t>
            </a:r>
          </a:p>
          <a:p>
            <a:pPr>
              <a:buNone/>
            </a:pPr>
            <a:endParaRPr lang="fr-FR" sz="1800" dirty="0" smtClean="0">
              <a:latin typeface="Comic Sans MS" pitchFamily="66" charset="0"/>
            </a:endParaRPr>
          </a:p>
          <a:p>
            <a:endParaRPr lang="fr-FR" sz="1800" dirty="0" smtClean="0">
              <a:latin typeface="Comic Sans MS" pitchFamily="66" charset="0"/>
            </a:endParaRPr>
          </a:p>
          <a:p>
            <a:endParaRPr lang="fr-FR" sz="1800" dirty="0">
              <a:latin typeface="Comic Sans MS" pitchFamily="66" charset="0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97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348879"/>
            <a:ext cx="6421328" cy="3374189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Des réunions tout au long de l’année 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Un lien avec M. Blattes, le CPE 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Des entretiens avec les professeurs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Possibilité de PAI médical et de PAP( Projet d’accueil Personnalisé) ou PPRE </a:t>
            </a:r>
            <a:r>
              <a:rPr lang="fr-FR" sz="1600" dirty="0" smtClean="0">
                <a:latin typeface="Comic Sans MS" pitchFamily="66" charset="0"/>
              </a:rPr>
              <a:t>en cas de </a:t>
            </a:r>
            <a:r>
              <a:rPr lang="fr-FR" sz="1600" dirty="0">
                <a:latin typeface="Comic Sans MS" pitchFamily="66" charset="0"/>
              </a:rPr>
              <a:t>difficultés </a:t>
            </a:r>
            <a:r>
              <a:rPr lang="fr-FR" sz="1600" dirty="0" smtClean="0">
                <a:latin typeface="Comic Sans MS" pitchFamily="66" charset="0"/>
              </a:rPr>
              <a:t>d’apprentissage</a:t>
            </a:r>
            <a:endParaRPr lang="fr-FR" sz="1600" dirty="0"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La participation aux sorties, au forum des métiers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La participation des représentants de parents d’élèves aux différentes instances du  collège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La participation aux conseils de classe</a:t>
            </a:r>
          </a:p>
          <a:p>
            <a:pPr>
              <a:buClr>
                <a:srgbClr val="FFC000"/>
              </a:buClr>
            </a:pPr>
            <a:r>
              <a:rPr lang="fr-FR" sz="1800" dirty="0" smtClean="0">
                <a:latin typeface="Comic Sans MS" pitchFamily="66" charset="0"/>
              </a:rPr>
              <a:t>Le café des parents une fois par trimestre</a:t>
            </a:r>
          </a:p>
          <a:p>
            <a:pPr>
              <a:buClr>
                <a:srgbClr val="FFC000"/>
              </a:buClr>
            </a:pPr>
            <a:endParaRPr lang="fr-FR" sz="16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fr-FR" sz="1600" dirty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fr-FR" sz="1600" dirty="0" smtClean="0">
              <a:latin typeface="Comic Sans MS" pitchFamily="66" charset="0"/>
            </a:endParaRPr>
          </a:p>
          <a:p>
            <a:endParaRPr lang="fr-FR" sz="1800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8663" y="1071546"/>
            <a:ext cx="7387754" cy="83099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Les parents et le collège: </a:t>
            </a:r>
          </a:p>
          <a:p>
            <a:pPr algn="ctr"/>
            <a:r>
              <a:rPr lang="fr-FR" sz="2400" b="1" dirty="0" smtClean="0">
                <a:solidFill>
                  <a:srgbClr val="3399FF"/>
                </a:solidFill>
                <a:latin typeface="Broadway" pitchFamily="82" charset="0"/>
              </a:rPr>
              <a:t>Un  partenariat  indispensable!</a:t>
            </a:r>
            <a:endParaRPr lang="fr-FR" sz="2400" b="1" dirty="0">
              <a:solidFill>
                <a:srgbClr val="3399FF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980727"/>
            <a:ext cx="5112568" cy="720081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3399FF"/>
                </a:solidFill>
                <a:latin typeface="Broadway" pitchFamily="82" charset="0"/>
              </a:rPr>
              <a:t>Les activités périscolaires</a:t>
            </a:r>
            <a:endParaRPr lang="fr-FR" sz="2800" b="1" dirty="0">
              <a:solidFill>
                <a:srgbClr val="3399FF"/>
              </a:solidFill>
              <a:latin typeface="Broadway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fr-FR" dirty="0" smtClean="0"/>
              <a:t>Des activités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Club musical, Club arts plastiques, club cinéma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Atelier scientifique: 3h par semaine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Jeux en anglais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CDI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Conseil de Vie Collégienne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Association sportive:  </a:t>
            </a:r>
            <a:r>
              <a:rPr lang="fr-FR" dirty="0" err="1" smtClean="0"/>
              <a:t>futsal</a:t>
            </a:r>
            <a:r>
              <a:rPr lang="fr-FR" dirty="0" smtClean="0"/>
              <a:t>, tennis de table, danse pour la section danse/théâtre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Participation au financement des sorties</a:t>
            </a:r>
          </a:p>
          <a:p>
            <a:pPr lvl="1">
              <a:buClr>
                <a:srgbClr val="FFC000"/>
              </a:buClr>
            </a:pPr>
            <a:r>
              <a:rPr lang="fr-FR" dirty="0" smtClean="0"/>
              <a:t>Cotisation </a:t>
            </a:r>
            <a:r>
              <a:rPr lang="fr-FR" dirty="0" smtClean="0"/>
              <a:t>Foyer à la discrétion des parents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4FCEFF"/>
      </a:accent2>
      <a:accent3>
        <a:srgbClr val="009DD9"/>
      </a:accent3>
      <a:accent4>
        <a:srgbClr val="0BD0D9"/>
      </a:accent4>
      <a:accent5>
        <a:srgbClr val="0BD0D9"/>
      </a:accent5>
      <a:accent6>
        <a:srgbClr val="0BD0D9"/>
      </a:accent6>
      <a:hlink>
        <a:srgbClr val="009DD9"/>
      </a:hlink>
      <a:folHlink>
        <a:srgbClr val="85DFD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451</Words>
  <Application>Microsoft Office PowerPoint</Application>
  <PresentationFormat>Affichage à l'écran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Bookman Old Style</vt:lpstr>
      <vt:lpstr>Broadway</vt:lpstr>
      <vt:lpstr>Brush Script MT</vt:lpstr>
      <vt:lpstr>Calibri</vt:lpstr>
      <vt:lpstr>Comic Sans MS</vt:lpstr>
      <vt:lpstr>Courier New</vt:lpstr>
      <vt:lpstr>Gill Sans MT</vt:lpstr>
      <vt:lpstr>Rage Italic</vt:lpstr>
      <vt:lpstr>Times New Roman</vt:lpstr>
      <vt:lpstr>Wingdings</vt:lpstr>
      <vt:lpstr>Punaise</vt:lpstr>
      <vt:lpstr>Collège JEAN JAURES</vt:lpstr>
      <vt:lpstr>Collège JEAN JAURES</vt:lpstr>
      <vt:lpstr>Une communauté éducative</vt:lpstr>
      <vt:lpstr>  Les disciplines enseignées en 6ème    </vt:lpstr>
      <vt:lpstr>Présentation PowerPoint</vt:lpstr>
      <vt:lpstr>Les horaires </vt:lpstr>
      <vt:lpstr>L’adaptation des élèves de 6ème </vt:lpstr>
      <vt:lpstr>Présentation PowerPoint</vt:lpstr>
      <vt:lpstr>Les activités périscolaires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LE PRIEURE</dc:title>
  <dc:creator>Patrick</dc:creator>
  <cp:lastModifiedBy>vanessa.forestier</cp:lastModifiedBy>
  <cp:revision>81</cp:revision>
  <dcterms:created xsi:type="dcterms:W3CDTF">2013-02-17T09:05:58Z</dcterms:created>
  <dcterms:modified xsi:type="dcterms:W3CDTF">2021-03-24T16:19:23Z</dcterms:modified>
</cp:coreProperties>
</file>